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11090490" r:id="rId3"/>
    <p:sldId id="11090682" r:id="rId4"/>
    <p:sldId id="11090504" r:id="rId6"/>
    <p:sldId id="11090684" r:id="rId7"/>
    <p:sldId id="11090685" r:id="rId8"/>
  </p:sldIdLst>
  <p:sldSz cx="12192000" cy="6858000"/>
  <p:notesSz cx="6797675" cy="992632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 id="7" name="1206988966@qq.com" initials="1" lastIdx="1" clrIdx="2"/>
  <p:cmAuthor id="1" name="Jordan Michael" initials="JM" lastIdx="1" clrIdx="0"/>
  <p:cmAuthor id="8" name="姜伟光" initials="姜" lastIdx="1" clrIdx="0"/>
  <p:cmAuthor id="2" name="作者" initials="A" lastIdx="1" clrIdx="1"/>
  <p:cmAuthor id="9" name="曾译萱" initials="D" lastIdx="1" clrIdx="4"/>
  <p:cmAuthor id="3" name="lenovo" initials="l" lastIdx="6" clrIdx="2"/>
  <p:cmAuthor id="10" name="hehaihua123" initials="h" lastIdx="1" clrIdx="10"/>
  <p:cmAuthor id="4" name="Administrator" initials="A" lastIdx="4" clrIdx="3"/>
  <p:cmAuthor id="5" name="宋洁然" initials="宋" lastIdx="2" clrIdx="1"/>
  <p:cmAuthor id="6" name="ming qiu" initials="m"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5000"/>
    <a:srgbClr val="F9E9E7"/>
    <a:srgbClr val="F3D0CB"/>
    <a:srgbClr val="15C2FF"/>
    <a:srgbClr val="FF9409"/>
    <a:srgbClr val="F9F9F9"/>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84" autoAdjust="0"/>
    <p:restoredTop sz="80903" autoAdjust="0"/>
  </p:normalViewPr>
  <p:slideViewPr>
    <p:cSldViewPr snapToGrid="0">
      <p:cViewPr varScale="1">
        <p:scale>
          <a:sx n="83" d="100"/>
          <a:sy n="83" d="100"/>
        </p:scale>
        <p:origin x="912" y="77"/>
      </p:cViewPr>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17.xml"/><Relationship Id="rId12" Type="http://schemas.openxmlformats.org/officeDocument/2006/relationships/commentAuthors" Target="commentAuthors.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字魂59号-创粗黑" panose="00000500000000000000" pitchFamily="2" charset="-122"/>
                <a:ea typeface="字魂59号-创粗黑" panose="00000500000000000000" pitchFamily="2" charset="-122"/>
              </a:defRPr>
            </a:lvl1pPr>
          </a:lstStyle>
          <a:p>
            <a:endParaRPr lang="zh-CN" altLang="en-US" dirty="0"/>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字魂59号-创粗黑" panose="00000500000000000000" pitchFamily="2" charset="-122"/>
                <a:ea typeface="字魂59号-创粗黑" panose="00000500000000000000" pitchFamily="2" charset="-122"/>
              </a:defRPr>
            </a:lvl1pPr>
          </a:lstStyle>
          <a:p>
            <a:fld id="{5D13BBE5-0BEA-4494-9BEF-C8C2F48C9E2D}"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字魂59号-创粗黑" panose="00000500000000000000" pitchFamily="2" charset="-122"/>
                <a:ea typeface="字魂59号-创粗黑" panose="00000500000000000000" pitchFamily="2" charset="-122"/>
              </a:defRPr>
            </a:lvl1pPr>
          </a:lstStyle>
          <a:p>
            <a:endParaRPr lang="zh-CN" altLang="en-US" dirty="0"/>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字魂59号-创粗黑" panose="00000500000000000000" pitchFamily="2" charset="-122"/>
                <a:ea typeface="字魂59号-创粗黑" panose="00000500000000000000" pitchFamily="2" charset="-122"/>
              </a:defRPr>
            </a:lvl1pPr>
          </a:lstStyle>
          <a:p>
            <a:fld id="{F1CB8912-F0BA-4AD8-8415-DA1F26BCB09F}"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1pPr>
    <a:lvl2pPr marL="4572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2pPr>
    <a:lvl3pPr marL="9144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3pPr>
    <a:lvl4pPr marL="13716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4pPr>
    <a:lvl5pPr marL="18288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FC866F-7645-4B2C-AA4F-7F01F792FFB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FC866F-7645-4B2C-AA4F-7F01F792FFB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FC866F-7645-4B2C-AA4F-7F01F792FFB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FC866F-7645-4B2C-AA4F-7F01F792FFB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封面">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扉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lank with Footer &amp; Header">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Mockup 13">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Mockup 14">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Mockup 18">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874713" y="1800665"/>
            <a:ext cx="4628270" cy="3981156"/>
          </a:xfrm>
          <a:custGeom>
            <a:avLst/>
            <a:gdLst>
              <a:gd name="connsiteX0" fmla="*/ 0 w 4628270"/>
              <a:gd name="connsiteY0" fmla="*/ 0 h 3981156"/>
              <a:gd name="connsiteX1" fmla="*/ 4628270 w 4628270"/>
              <a:gd name="connsiteY1" fmla="*/ 0 h 3981156"/>
              <a:gd name="connsiteX2" fmla="*/ 4628270 w 4628270"/>
              <a:gd name="connsiteY2" fmla="*/ 3981156 h 3981156"/>
              <a:gd name="connsiteX3" fmla="*/ 0 w 4628270"/>
              <a:gd name="connsiteY3" fmla="*/ 3981156 h 3981156"/>
            </a:gdLst>
            <a:ahLst/>
            <a:cxnLst>
              <a:cxn ang="0">
                <a:pos x="connsiteX0" y="connsiteY0"/>
              </a:cxn>
              <a:cxn ang="0">
                <a:pos x="connsiteX1" y="connsiteY1"/>
              </a:cxn>
              <a:cxn ang="0">
                <a:pos x="connsiteX2" y="connsiteY2"/>
              </a:cxn>
              <a:cxn ang="0">
                <a:pos x="connsiteX3" y="connsiteY3"/>
              </a:cxn>
            </a:cxnLst>
            <a:rect l="l" t="t" r="r" b="b"/>
            <a:pathLst>
              <a:path w="4628270" h="3981156">
                <a:moveTo>
                  <a:pt x="0" y="0"/>
                </a:moveTo>
                <a:lnTo>
                  <a:pt x="4628270" y="0"/>
                </a:lnTo>
                <a:lnTo>
                  <a:pt x="4628270" y="3981156"/>
                </a:lnTo>
                <a:lnTo>
                  <a:pt x="0" y="3981156"/>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0_自定义版式">
    <p:spTree>
      <p:nvGrpSpPr>
        <p:cNvPr id="1" name=""/>
        <p:cNvGrpSpPr/>
        <p:nvPr/>
      </p:nvGrpSpPr>
      <p:grpSpPr>
        <a:xfrm>
          <a:off x="0" y="0"/>
          <a:ext cx="0" cy="0"/>
          <a:chOff x="0" y="0"/>
          <a:chExt cx="0" cy="0"/>
        </a:xfrm>
      </p:grpSpPr>
      <p:sp>
        <p:nvSpPr>
          <p:cNvPr id="11" name="图片占位符 10"/>
          <p:cNvSpPr>
            <a:spLocks noGrp="1"/>
          </p:cNvSpPr>
          <p:nvPr>
            <p:ph type="pic" sz="quarter" idx="10"/>
          </p:nvPr>
        </p:nvSpPr>
        <p:spPr>
          <a:xfrm>
            <a:off x="1900894" y="1883657"/>
            <a:ext cx="2480606" cy="2138453"/>
          </a:xfrm>
          <a:custGeom>
            <a:avLst/>
            <a:gdLst>
              <a:gd name="connsiteX0" fmla="*/ 534613 w 2480606"/>
              <a:gd name="connsiteY0" fmla="*/ 0 h 2138453"/>
              <a:gd name="connsiteX1" fmla="*/ 1945993 w 2480606"/>
              <a:gd name="connsiteY1" fmla="*/ 0 h 2138453"/>
              <a:gd name="connsiteX2" fmla="*/ 2480606 w 2480606"/>
              <a:gd name="connsiteY2" fmla="*/ 1069227 h 2138453"/>
              <a:gd name="connsiteX3" fmla="*/ 1945993 w 2480606"/>
              <a:gd name="connsiteY3" fmla="*/ 2138453 h 2138453"/>
              <a:gd name="connsiteX4" fmla="*/ 534613 w 2480606"/>
              <a:gd name="connsiteY4" fmla="*/ 2138453 h 2138453"/>
              <a:gd name="connsiteX5" fmla="*/ 0 w 2480606"/>
              <a:gd name="connsiteY5" fmla="*/ 1069227 h 2138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80606" h="2138453">
                <a:moveTo>
                  <a:pt x="534613" y="0"/>
                </a:moveTo>
                <a:lnTo>
                  <a:pt x="1945993" y="0"/>
                </a:lnTo>
                <a:lnTo>
                  <a:pt x="2480606" y="1069227"/>
                </a:lnTo>
                <a:lnTo>
                  <a:pt x="1945993" y="2138453"/>
                </a:lnTo>
                <a:lnTo>
                  <a:pt x="534613" y="2138453"/>
                </a:lnTo>
                <a:lnTo>
                  <a:pt x="0" y="1069227"/>
                </a:lnTo>
                <a:close/>
              </a:path>
            </a:pathLst>
          </a:custGeom>
        </p:spPr>
        <p:txBody>
          <a:bodyPr wrap="square">
            <a:noAutofit/>
          </a:bodyPr>
          <a:lstStyle/>
          <a:p>
            <a:endParaRPr lang="zh-CN" altLang="en-US"/>
          </a:p>
        </p:txBody>
      </p:sp>
      <p:sp>
        <p:nvSpPr>
          <p:cNvPr id="10" name="图片占位符 9"/>
          <p:cNvSpPr>
            <a:spLocks noGrp="1"/>
          </p:cNvSpPr>
          <p:nvPr>
            <p:ph type="pic" sz="quarter" idx="11"/>
          </p:nvPr>
        </p:nvSpPr>
        <p:spPr>
          <a:xfrm>
            <a:off x="4858407" y="1883657"/>
            <a:ext cx="2480606" cy="2138453"/>
          </a:xfrm>
          <a:custGeom>
            <a:avLst/>
            <a:gdLst>
              <a:gd name="connsiteX0" fmla="*/ 534613 w 2480606"/>
              <a:gd name="connsiteY0" fmla="*/ 0 h 2138453"/>
              <a:gd name="connsiteX1" fmla="*/ 1945993 w 2480606"/>
              <a:gd name="connsiteY1" fmla="*/ 0 h 2138453"/>
              <a:gd name="connsiteX2" fmla="*/ 2480606 w 2480606"/>
              <a:gd name="connsiteY2" fmla="*/ 1069227 h 2138453"/>
              <a:gd name="connsiteX3" fmla="*/ 1945993 w 2480606"/>
              <a:gd name="connsiteY3" fmla="*/ 2138453 h 2138453"/>
              <a:gd name="connsiteX4" fmla="*/ 534613 w 2480606"/>
              <a:gd name="connsiteY4" fmla="*/ 2138453 h 2138453"/>
              <a:gd name="connsiteX5" fmla="*/ 0 w 2480606"/>
              <a:gd name="connsiteY5" fmla="*/ 1069227 h 2138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80606" h="2138453">
                <a:moveTo>
                  <a:pt x="534613" y="0"/>
                </a:moveTo>
                <a:lnTo>
                  <a:pt x="1945993" y="0"/>
                </a:lnTo>
                <a:lnTo>
                  <a:pt x="2480606" y="1069227"/>
                </a:lnTo>
                <a:lnTo>
                  <a:pt x="1945993" y="2138453"/>
                </a:lnTo>
                <a:lnTo>
                  <a:pt x="534613" y="2138453"/>
                </a:lnTo>
                <a:lnTo>
                  <a:pt x="0" y="1069227"/>
                </a:lnTo>
                <a:close/>
              </a:path>
            </a:pathLst>
          </a:custGeom>
        </p:spPr>
        <p:txBody>
          <a:bodyPr wrap="square">
            <a:noAutofit/>
          </a:bodyPr>
          <a:lstStyle/>
          <a:p>
            <a:endParaRPr lang="zh-CN" altLang="en-US"/>
          </a:p>
        </p:txBody>
      </p:sp>
      <p:sp>
        <p:nvSpPr>
          <p:cNvPr id="9" name="图片占位符 8"/>
          <p:cNvSpPr>
            <a:spLocks noGrp="1"/>
          </p:cNvSpPr>
          <p:nvPr>
            <p:ph type="pic" sz="quarter" idx="12"/>
          </p:nvPr>
        </p:nvSpPr>
        <p:spPr>
          <a:xfrm>
            <a:off x="7815919" y="1883657"/>
            <a:ext cx="2480606" cy="2138453"/>
          </a:xfrm>
          <a:custGeom>
            <a:avLst/>
            <a:gdLst>
              <a:gd name="connsiteX0" fmla="*/ 534613 w 2480606"/>
              <a:gd name="connsiteY0" fmla="*/ 0 h 2138453"/>
              <a:gd name="connsiteX1" fmla="*/ 1945993 w 2480606"/>
              <a:gd name="connsiteY1" fmla="*/ 0 h 2138453"/>
              <a:gd name="connsiteX2" fmla="*/ 2480606 w 2480606"/>
              <a:gd name="connsiteY2" fmla="*/ 1069227 h 2138453"/>
              <a:gd name="connsiteX3" fmla="*/ 1945993 w 2480606"/>
              <a:gd name="connsiteY3" fmla="*/ 2138453 h 2138453"/>
              <a:gd name="connsiteX4" fmla="*/ 534613 w 2480606"/>
              <a:gd name="connsiteY4" fmla="*/ 2138453 h 2138453"/>
              <a:gd name="connsiteX5" fmla="*/ 0 w 2480606"/>
              <a:gd name="connsiteY5" fmla="*/ 1069227 h 2138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80606" h="2138453">
                <a:moveTo>
                  <a:pt x="534613" y="0"/>
                </a:moveTo>
                <a:lnTo>
                  <a:pt x="1945993" y="0"/>
                </a:lnTo>
                <a:lnTo>
                  <a:pt x="2480606" y="1069227"/>
                </a:lnTo>
                <a:lnTo>
                  <a:pt x="1945993" y="2138453"/>
                </a:lnTo>
                <a:lnTo>
                  <a:pt x="534613" y="2138453"/>
                </a:lnTo>
                <a:lnTo>
                  <a:pt x="0" y="1069227"/>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2" name="文本框 1"/>
          <p:cNvSpPr txBox="1"/>
          <p:nvPr userDrawn="1"/>
        </p:nvSpPr>
        <p:spPr>
          <a:xfrm>
            <a:off x="4318000" y="2971800"/>
            <a:ext cx="3556000" cy="229870"/>
          </a:xfrm>
          <a:prstGeom prst="rect">
            <a:avLst/>
          </a:prstGeom>
          <a:noFill/>
        </p:spPr>
        <p:txBody>
          <a:bodyPr wrap="square" rtlCol="0">
            <a:spAutoFit/>
          </a:bodyPr>
          <a:lstStyle/>
          <a:p>
            <a:r>
              <a:rPr lang="zh-CN" altLang="en-US" sz="300" dirty="0">
                <a:solidFill>
                  <a:schemeClr val="bg1">
                    <a:alpha val="0"/>
                  </a:schemeClr>
                </a:solidFill>
                <a:latin typeface="字魂59号-创粗黑" panose="00000500000000000000" pitchFamily="2" charset="-122"/>
                <a:ea typeface="字魂59号-创粗黑" panose="00000500000000000000" pitchFamily="2" charset="-122"/>
                <a:sym typeface="+mn-ea"/>
              </a:rPr>
              <a:t>感谢您下载包图网平台上提供的</a:t>
            </a:r>
            <a:r>
              <a:rPr lang="en-US" altLang="zh-CN" sz="300" dirty="0">
                <a:solidFill>
                  <a:schemeClr val="bg1">
                    <a:alpha val="0"/>
                  </a:schemeClr>
                </a:solidFill>
                <a:latin typeface="字魂59号-创粗黑" panose="00000500000000000000" pitchFamily="2" charset="-122"/>
                <a:ea typeface="字魂59号-创粗黑" panose="00000500000000000000" pitchFamily="2" charset="-122"/>
                <a:sym typeface="+mn-ea"/>
              </a:rPr>
              <a:t>PPT</a:t>
            </a:r>
            <a:r>
              <a:rPr lang="zh-CN" altLang="en-US" sz="300" dirty="0">
                <a:solidFill>
                  <a:schemeClr val="bg1">
                    <a:alpha val="0"/>
                  </a:schemeClr>
                </a:solidFill>
                <a:latin typeface="字魂59号-创粗黑" panose="00000500000000000000" pitchFamily="2" charset="-122"/>
                <a:ea typeface="字魂59号-创粗黑" panose="00000500000000000000" pitchFamily="2" charset="-122"/>
                <a:sym typeface="+mn-ea"/>
              </a:rPr>
              <a:t>作品，为了您和包图网以及原创作者的利益，请勿复制、传播、销售，否则将承担法律责任！包图网将对作品进行维权，按照传播下载次数进行十倍的索取赔偿！</a:t>
            </a:r>
            <a:endParaRPr lang="zh-CN" altLang="en-US" sz="300" dirty="0">
              <a:solidFill>
                <a:schemeClr val="bg1">
                  <a:alpha val="0"/>
                </a:schemeClr>
              </a:solidFill>
              <a:latin typeface="字魂59号-创粗黑" panose="00000500000000000000" pitchFamily="2" charset="-122"/>
              <a:ea typeface="字魂59号-创粗黑" panose="00000500000000000000" pitchFamily="2" charset="-122"/>
              <a:sym typeface="+mn-ea"/>
            </a:endParaRPr>
          </a:p>
          <a:p>
            <a:r>
              <a:rPr lang="en-US" altLang="zh-CN" sz="600" dirty="0">
                <a:solidFill>
                  <a:schemeClr val="bg1">
                    <a:alpha val="0"/>
                  </a:schemeClr>
                </a:solidFill>
                <a:latin typeface="字魂59号-创粗黑" panose="00000500000000000000" pitchFamily="2" charset="-122"/>
                <a:ea typeface="字魂59号-创粗黑" panose="00000500000000000000" pitchFamily="2" charset="-122"/>
                <a:sym typeface="+mn-ea"/>
              </a:rPr>
              <a:t>ibaotu.com</a:t>
            </a:r>
            <a:endParaRPr lang="en-US" altLang="zh-CN" sz="600" dirty="0">
              <a:solidFill>
                <a:schemeClr val="bg1">
                  <a:alpha val="0"/>
                </a:schemeClr>
              </a:solidFill>
              <a:latin typeface="字魂59号-创粗黑" panose="00000500000000000000" pitchFamily="2" charset="-122"/>
              <a:ea typeface="字魂59号-创粗黑" panose="00000500000000000000" pitchFamily="2" charset="-122"/>
              <a:sym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2.xml"/><Relationship Id="rId5" Type="http://schemas.openxmlformats.org/officeDocument/2006/relationships/tags" Target="../tags/tag4.xml"/><Relationship Id="rId4" Type="http://schemas.openxmlformats.org/officeDocument/2006/relationships/image" Target="../media/image2.png"/><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tags" Target="../tags/tag8.xml"/><Relationship Id="rId4" Type="http://schemas.openxmlformats.org/officeDocument/2006/relationships/image" Target="../media/image2.png"/><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2.xml"/><Relationship Id="rId5" Type="http://schemas.openxmlformats.org/officeDocument/2006/relationships/tags" Target="../tags/tag12.xml"/><Relationship Id="rId4" Type="http://schemas.openxmlformats.org/officeDocument/2006/relationships/image" Target="../media/image2.png"/><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2.xml"/><Relationship Id="rId5" Type="http://schemas.openxmlformats.org/officeDocument/2006/relationships/tags" Target="../tags/tag16.xml"/><Relationship Id="rId4" Type="http://schemas.openxmlformats.org/officeDocument/2006/relationships/image" Target="../media/image2.png"/><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2103755"/>
            <a:ext cx="11951335" cy="706755"/>
          </a:xfrm>
          <a:prstGeom prst="rect">
            <a:avLst/>
          </a:prstGeom>
          <a:noFill/>
        </p:spPr>
        <p:txBody>
          <a:bodyPr wrap="square" rtlCol="0">
            <a:spAutoFit/>
          </a:bodyPr>
          <a:lstStyle/>
          <a:p>
            <a:pPr algn="ctr"/>
            <a:r>
              <a:rPr lang="zh-CN" altLang="en-US" sz="4000" b="1" dirty="0">
                <a:latin typeface="微软雅黑" panose="020B0503020204020204" charset="-122"/>
                <a:ea typeface="微软雅黑" panose="020B0503020204020204" charset="-122"/>
                <a:cs typeface="+mn-ea"/>
                <a:sym typeface="字魂59号-创粗黑" panose="00000500000000000000" pitchFamily="2" charset="-122"/>
              </a:rPr>
              <a:t>项目路演</a:t>
            </a:r>
            <a:r>
              <a:rPr lang="en-US" altLang="zh-CN" sz="4000" b="1" dirty="0">
                <a:latin typeface="微软雅黑" panose="020B0503020204020204" charset="-122"/>
                <a:ea typeface="微软雅黑" panose="020B0503020204020204" charset="-122"/>
                <a:cs typeface="+mn-ea"/>
                <a:sym typeface="字魂59号-创粗黑" panose="00000500000000000000" pitchFamily="2" charset="-122"/>
              </a:rPr>
              <a:t>PPT</a:t>
            </a:r>
            <a:r>
              <a:rPr lang="zh-CN" altLang="en-US" sz="4000" b="1" dirty="0">
                <a:latin typeface="微软雅黑" panose="020B0503020204020204" charset="-122"/>
                <a:ea typeface="微软雅黑" panose="020B0503020204020204" charset="-122"/>
                <a:cs typeface="+mn-ea"/>
                <a:sym typeface="字魂59号-创粗黑" panose="00000500000000000000" pitchFamily="2" charset="-122"/>
              </a:rPr>
              <a:t>相关要求</a:t>
            </a:r>
            <a:endParaRPr lang="zh-CN" altLang="en-US" sz="4000" b="1" dirty="0">
              <a:latin typeface="微软雅黑" panose="020B0503020204020204" charset="-122"/>
              <a:ea typeface="微软雅黑" panose="020B0503020204020204" charset="-122"/>
              <a:cs typeface="+mn-ea"/>
              <a:sym typeface="字魂59号-创粗黑" panose="00000500000000000000" pitchFamily="2" charset="-122"/>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25743" y="4589890"/>
            <a:ext cx="1188236" cy="169194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灯片编号占位符 1"/>
          <p:cNvSpPr>
            <a:spLocks noGrp="1"/>
          </p:cNvSpPr>
          <p:nvPr>
            <p:custDataLst>
              <p:tags r:id="rId1"/>
            </p:custDataLst>
          </p:nvPr>
        </p:nvSpPr>
        <p:spPr>
          <a:xfrm>
            <a:off x="10725150" y="6356350"/>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8" name="直接连接符 7"/>
          <p:cNvCxnSpPr/>
          <p:nvPr>
            <p:custDataLst>
              <p:tags r:id="rId2"/>
            </p:custDataLst>
          </p:nvPr>
        </p:nvCxnSpPr>
        <p:spPr>
          <a:xfrm>
            <a:off x="1804086" y="949986"/>
            <a:ext cx="9951147" cy="0"/>
          </a:xfrm>
          <a:prstGeom prst="line">
            <a:avLst/>
          </a:prstGeom>
          <a:ln w="6350">
            <a:solidFill>
              <a:srgbClr val="595757"/>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600" y="6612846"/>
            <a:ext cx="12193200" cy="245154"/>
          </a:xfrm>
          <a:prstGeom prst="rect">
            <a:avLst/>
          </a:prstGeom>
        </p:spPr>
      </p:pic>
      <p:sp>
        <p:nvSpPr>
          <p:cNvPr id="7" name="灯片编号占位符 1"/>
          <p:cNvSpPr>
            <a:spLocks noGrp="1"/>
          </p:cNvSpPr>
          <p:nvPr>
            <p:custDataLst>
              <p:tags r:id="rId5"/>
            </p:custDataLst>
          </p:nvPr>
        </p:nvSpPr>
        <p:spPr>
          <a:xfrm>
            <a:off x="10897870" y="6247765"/>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5CE74E-AB26-4998-AD42-012C4C1AD076}" type="slidenum">
              <a:rPr lang="zh-CN" altLang="en-US" smtClean="0"/>
            </a:fld>
            <a:endParaRPr lang="zh-CN" altLang="en-US"/>
          </a:p>
        </p:txBody>
      </p:sp>
      <p:sp>
        <p:nvSpPr>
          <p:cNvPr id="3" name="文本框 2"/>
          <p:cNvSpPr txBox="1"/>
          <p:nvPr/>
        </p:nvSpPr>
        <p:spPr>
          <a:xfrm>
            <a:off x="594995" y="1003300"/>
            <a:ext cx="11228705" cy="4092575"/>
          </a:xfrm>
          <a:prstGeom prst="rect">
            <a:avLst/>
          </a:prstGeom>
          <a:noFill/>
        </p:spPr>
        <p:txBody>
          <a:bodyPr wrap="square" rtlCol="0">
            <a:spAutoFit/>
          </a:bodyPr>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苗圃、孵化期项目路演须知：</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 </a:t>
            </a:r>
            <a:r>
              <a:rPr lang="en-US" altLang="zh-CN" sz="2000">
                <a:latin typeface="楷体" panose="02010609060101010101" charset="-122"/>
                <a:ea typeface="楷体" panose="02010609060101010101" charset="-122"/>
                <a:cs typeface="楷体" panose="02010609060101010101" charset="-122"/>
                <a:sym typeface="+mn-ea"/>
              </a:rPr>
              <a:t>  1.</a:t>
            </a:r>
            <a:r>
              <a:rPr lang="zh-CN" altLang="en-US" sz="2000">
                <a:latin typeface="楷体" panose="02010609060101010101" charset="-122"/>
                <a:ea typeface="楷体" panose="02010609060101010101" charset="-122"/>
                <a:cs typeface="楷体" panose="02010609060101010101" charset="-122"/>
                <a:sym typeface="+mn-ea"/>
              </a:rPr>
              <a:t>路演总时长</a:t>
            </a:r>
            <a:r>
              <a:rPr lang="en-US" altLang="zh-CN" sz="2000">
                <a:latin typeface="楷体" panose="02010609060101010101" charset="-122"/>
                <a:ea typeface="楷体" panose="02010609060101010101" charset="-122"/>
                <a:cs typeface="楷体" panose="02010609060101010101" charset="-122"/>
                <a:sym typeface="+mn-ea"/>
              </a:rPr>
              <a:t>10</a:t>
            </a:r>
            <a:r>
              <a:rPr lang="zh-CN" altLang="en-US" sz="2000">
                <a:latin typeface="楷体" panose="02010609060101010101" charset="-122"/>
                <a:ea typeface="楷体" panose="02010609060101010101" charset="-122"/>
                <a:cs typeface="楷体" panose="02010609060101010101" charset="-122"/>
                <a:sym typeface="+mn-ea"/>
              </a:rPr>
              <a:t>分钟，其中申请人讲述商业计划书</a:t>
            </a:r>
            <a:r>
              <a:rPr lang="en-US" altLang="zh-CN" sz="2000">
                <a:latin typeface="楷体" panose="02010609060101010101" charset="-122"/>
                <a:ea typeface="楷体" panose="02010609060101010101" charset="-122"/>
                <a:cs typeface="楷体" panose="02010609060101010101" charset="-122"/>
                <a:sym typeface="+mn-ea"/>
              </a:rPr>
              <a:t>7</a:t>
            </a:r>
            <a:r>
              <a:rPr lang="zh-CN" altLang="en-US" sz="2000">
                <a:latin typeface="楷体" panose="02010609060101010101" charset="-122"/>
                <a:ea typeface="楷体" panose="02010609060101010101" charset="-122"/>
                <a:cs typeface="楷体" panose="02010609060101010101" charset="-122"/>
                <a:sym typeface="+mn-ea"/>
              </a:rPr>
              <a:t>分钟，问答环节</a:t>
            </a:r>
            <a:r>
              <a:rPr lang="en-US" altLang="zh-CN" sz="2000">
                <a:latin typeface="楷体" panose="02010609060101010101" charset="-122"/>
                <a:ea typeface="楷体" panose="02010609060101010101" charset="-122"/>
                <a:cs typeface="楷体" panose="02010609060101010101" charset="-122"/>
                <a:sym typeface="+mn-ea"/>
              </a:rPr>
              <a:t>3</a:t>
            </a:r>
            <a:r>
              <a:rPr lang="zh-CN" altLang="en-US" sz="2000">
                <a:latin typeface="楷体" panose="02010609060101010101" charset="-122"/>
                <a:ea typeface="楷体" panose="02010609060101010101" charset="-122"/>
                <a:cs typeface="楷体" panose="02010609060101010101" charset="-122"/>
                <a:sym typeface="+mn-ea"/>
              </a:rPr>
              <a:t>分钟</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2.</a:t>
            </a:r>
            <a:r>
              <a:rPr lang="zh-CN" altLang="en-US" sz="2000">
                <a:latin typeface="楷体" panose="02010609060101010101" charset="-122"/>
                <a:ea typeface="楷体" panose="02010609060101010101" charset="-122"/>
                <a:cs typeface="楷体" panose="02010609060101010101" charset="-122"/>
                <a:sym typeface="+mn-ea"/>
              </a:rPr>
              <a:t>团队能力及港籍人员情况（</a:t>
            </a:r>
            <a:r>
              <a:rPr lang="en-US" altLang="zh-CN" sz="2000">
                <a:latin typeface="楷体" panose="02010609060101010101" charset="-122"/>
                <a:ea typeface="楷体" panose="02010609060101010101" charset="-122"/>
                <a:cs typeface="楷体" panose="02010609060101010101" charset="-122"/>
                <a:sym typeface="+mn-ea"/>
              </a:rPr>
              <a:t>1-3P</a:t>
            </a:r>
            <a:r>
              <a:rPr lang="zh-CN" altLang="en-US" sz="2000">
                <a:latin typeface="楷体" panose="02010609060101010101" charset="-122"/>
                <a:ea typeface="楷体" panose="02010609060101010101" charset="-122"/>
                <a:cs typeface="楷体" panose="02010609060101010101" charset="-122"/>
                <a:sym typeface="+mn-ea"/>
              </a:rPr>
              <a:t>，含团队核心成员介绍，团队香港居民情况，香港居民占比等，需与股东及员工社保缴纳一致，澳门、台湾及外籍人员可参照执行）</a:t>
            </a:r>
            <a:endParaRPr lang="en-US" altLang="zh-CN"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3.</a:t>
            </a:r>
            <a:r>
              <a:rPr lang="zh-CN" altLang="en-US" sz="2000">
                <a:latin typeface="楷体" panose="02010609060101010101" charset="-122"/>
                <a:ea typeface="楷体" panose="02010609060101010101" charset="-122"/>
                <a:cs typeface="楷体" panose="02010609060101010101" charset="-122"/>
                <a:sym typeface="+mn-ea"/>
              </a:rPr>
              <a:t>企业资质</a:t>
            </a:r>
            <a:r>
              <a:rPr lang="en-US" altLang="zh-CN" sz="2000">
                <a:latin typeface="楷体" panose="02010609060101010101" charset="-122"/>
                <a:ea typeface="楷体" panose="02010609060101010101" charset="-122"/>
                <a:cs typeface="楷体" panose="02010609060101010101" charset="-122"/>
                <a:sym typeface="+mn-ea"/>
              </a:rPr>
              <a:t>3-5P</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4.技术能力3-5P</a:t>
            </a:r>
            <a:r>
              <a:rPr lang="zh-CN" altLang="en-US" sz="2000">
                <a:latin typeface="楷体" panose="02010609060101010101" charset="-122"/>
                <a:ea typeface="楷体" panose="02010609060101010101" charset="-122"/>
                <a:cs typeface="楷体" panose="02010609060101010101" charset="-122"/>
                <a:sym typeface="+mn-ea"/>
              </a:rPr>
              <a:t>（</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r>
              <a:rPr lang="zh-CN" altLang="en-US" sz="2000">
                <a:latin typeface="楷体" panose="02010609060101010101" charset="-122"/>
                <a:ea typeface="楷体" panose="02010609060101010101" charset="-122"/>
                <a:cs typeface="楷体" panose="02010609060101010101" charset="-122"/>
                <a:sym typeface="+mn-ea"/>
              </a:rPr>
              <a:t>）</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5.市场能力3-5P</a:t>
            </a:r>
            <a:r>
              <a:rPr lang="zh-CN" altLang="en-US" sz="2000">
                <a:latin typeface="楷体" panose="02010609060101010101" charset="-122"/>
                <a:ea typeface="楷体" panose="02010609060101010101" charset="-122"/>
                <a:cs typeface="楷体" panose="02010609060101010101" charset="-122"/>
                <a:sym typeface="+mn-ea"/>
              </a:rPr>
              <a:t>（</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r>
              <a:rPr lang="zh-CN" altLang="en-US" sz="2000">
                <a:latin typeface="楷体" panose="02010609060101010101" charset="-122"/>
                <a:ea typeface="楷体" panose="02010609060101010101" charset="-122"/>
                <a:cs typeface="楷体" panose="02010609060101010101" charset="-122"/>
                <a:sym typeface="+mn-ea"/>
              </a:rPr>
              <a:t>）</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6.项目可行性</a:t>
            </a:r>
            <a:r>
              <a:rPr lang="en-US" altLang="zh-CN" sz="2000">
                <a:latin typeface="楷体" panose="02010609060101010101" charset="-122"/>
                <a:ea typeface="楷体" panose="02010609060101010101" charset="-122"/>
                <a:cs typeface="楷体" panose="02010609060101010101" charset="-122"/>
                <a:sym typeface="+mn-ea"/>
              </a:rPr>
              <a:t>1-3P</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endParaRPr lang="en-US" altLang="zh-CN"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7.财务情况3-5P</a:t>
            </a:r>
            <a:r>
              <a:rPr lang="zh-CN" altLang="en-US" sz="2000">
                <a:latin typeface="楷体" panose="02010609060101010101" charset="-122"/>
                <a:ea typeface="楷体" panose="02010609060101010101" charset="-122"/>
                <a:cs typeface="楷体" panose="02010609060101010101" charset="-122"/>
                <a:sym typeface="+mn-ea"/>
              </a:rPr>
              <a:t>（</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r>
              <a:rPr lang="zh-CN" altLang="en-US" sz="2000">
                <a:latin typeface="楷体" panose="02010609060101010101" charset="-122"/>
                <a:ea typeface="楷体" panose="02010609060101010101" charset="-122"/>
                <a:cs typeface="楷体" panose="02010609060101010101" charset="-122"/>
                <a:sym typeface="+mn-ea"/>
              </a:rPr>
              <a:t>，需与审计报告</a:t>
            </a:r>
            <a:r>
              <a:rPr lang="zh-CN" altLang="en-US" sz="2000">
                <a:latin typeface="楷体" panose="02010609060101010101" charset="-122"/>
                <a:ea typeface="楷体" panose="02010609060101010101" charset="-122"/>
                <a:cs typeface="楷体" panose="02010609060101010101" charset="-122"/>
                <a:sym typeface="+mn-ea"/>
              </a:rPr>
              <a:t>（若有）</a:t>
            </a:r>
            <a:r>
              <a:rPr lang="zh-CN" altLang="en-US" sz="2000">
                <a:latin typeface="楷体" panose="02010609060101010101" charset="-122"/>
                <a:ea typeface="楷体" panose="02010609060101010101" charset="-122"/>
                <a:cs typeface="楷体" panose="02010609060101010101" charset="-122"/>
                <a:sym typeface="+mn-ea"/>
              </a:rPr>
              <a:t>一致</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8.</a:t>
            </a:r>
            <a:r>
              <a:rPr lang="zh-CN" altLang="en-US" sz="2000">
                <a:latin typeface="楷体" panose="02010609060101010101" charset="-122"/>
                <a:ea typeface="楷体" panose="02010609060101010101" charset="-122"/>
                <a:cs typeface="楷体" panose="02010609060101010101" charset="-122"/>
                <a:sym typeface="+mn-ea"/>
              </a:rPr>
              <a:t>其他亮点</a:t>
            </a:r>
            <a:r>
              <a:rPr lang="en-US" altLang="zh-CN" sz="2000">
                <a:latin typeface="楷体" panose="02010609060101010101" charset="-122"/>
                <a:ea typeface="楷体" panose="02010609060101010101" charset="-122"/>
                <a:cs typeface="楷体" panose="02010609060101010101" charset="-122"/>
                <a:sym typeface="+mn-ea"/>
              </a:rPr>
              <a:t>1-2P</a:t>
            </a:r>
            <a:r>
              <a:rPr lang="zh-CN" altLang="en-US" sz="2000">
                <a:latin typeface="楷体" panose="02010609060101010101" charset="-122"/>
                <a:ea typeface="楷体" panose="02010609060101010101" charset="-122"/>
                <a:cs typeface="楷体" panose="02010609060101010101" charset="-122"/>
                <a:sym typeface="+mn-ea"/>
              </a:rPr>
              <a:t>（若有）</a:t>
            </a:r>
            <a:endParaRPr lang="en-US" altLang="zh-CN" sz="2000">
              <a:latin typeface="楷体" panose="02010609060101010101" charset="-122"/>
              <a:ea typeface="楷体" panose="02010609060101010101" charset="-122"/>
              <a:cs typeface="楷体" panose="02010609060101010101" charset="-122"/>
              <a:sym typeface="+mn-ea"/>
            </a:endParaRPr>
          </a:p>
          <a:p>
            <a:endParaRPr lang="en-US" altLang="zh-CN" sz="200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灯片编号占位符 1"/>
          <p:cNvSpPr>
            <a:spLocks noGrp="1"/>
          </p:cNvSpPr>
          <p:nvPr>
            <p:custDataLst>
              <p:tags r:id="rId1"/>
            </p:custDataLst>
          </p:nvPr>
        </p:nvSpPr>
        <p:spPr>
          <a:xfrm>
            <a:off x="10725150" y="6356350"/>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8" name="直接连接符 7"/>
          <p:cNvCxnSpPr/>
          <p:nvPr>
            <p:custDataLst>
              <p:tags r:id="rId2"/>
            </p:custDataLst>
          </p:nvPr>
        </p:nvCxnSpPr>
        <p:spPr>
          <a:xfrm>
            <a:off x="1804086" y="949986"/>
            <a:ext cx="9951147" cy="0"/>
          </a:xfrm>
          <a:prstGeom prst="line">
            <a:avLst/>
          </a:prstGeom>
          <a:ln w="6350">
            <a:solidFill>
              <a:srgbClr val="595757"/>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600" y="6612846"/>
            <a:ext cx="12193200" cy="245154"/>
          </a:xfrm>
          <a:prstGeom prst="rect">
            <a:avLst/>
          </a:prstGeom>
        </p:spPr>
      </p:pic>
      <p:sp>
        <p:nvSpPr>
          <p:cNvPr id="7" name="灯片编号占位符 1"/>
          <p:cNvSpPr>
            <a:spLocks noGrp="1"/>
          </p:cNvSpPr>
          <p:nvPr>
            <p:custDataLst>
              <p:tags r:id="rId5"/>
            </p:custDataLst>
          </p:nvPr>
        </p:nvSpPr>
        <p:spPr>
          <a:xfrm>
            <a:off x="10897870" y="6247765"/>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5CE74E-AB26-4998-AD42-012C4C1AD076}" type="slidenum">
              <a:rPr lang="zh-CN" altLang="en-US" smtClean="0"/>
            </a:fld>
            <a:endParaRPr lang="zh-CN" altLang="en-US"/>
          </a:p>
        </p:txBody>
      </p:sp>
      <p:sp>
        <p:nvSpPr>
          <p:cNvPr id="3" name="文本框 2"/>
          <p:cNvSpPr txBox="1"/>
          <p:nvPr/>
        </p:nvSpPr>
        <p:spPr>
          <a:xfrm>
            <a:off x="848360" y="1003300"/>
            <a:ext cx="10975340" cy="4092575"/>
          </a:xfrm>
          <a:prstGeom prst="rect">
            <a:avLst/>
          </a:prstGeom>
          <a:noFill/>
        </p:spPr>
        <p:txBody>
          <a:bodyPr wrap="square" rtlCol="0">
            <a:spAutoFit/>
          </a:bodyPr>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加速期项目路演须知：</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1.</a:t>
            </a:r>
            <a:r>
              <a:rPr lang="zh-CN" altLang="en-US" sz="2000">
                <a:latin typeface="楷体" panose="02010609060101010101" charset="-122"/>
                <a:ea typeface="楷体" panose="02010609060101010101" charset="-122"/>
                <a:cs typeface="楷体" panose="02010609060101010101" charset="-122"/>
                <a:sym typeface="+mn-ea"/>
              </a:rPr>
              <a:t>路演总时长</a:t>
            </a:r>
            <a:r>
              <a:rPr lang="en-US" altLang="zh-CN" sz="2000">
                <a:latin typeface="楷体" panose="02010609060101010101" charset="-122"/>
                <a:ea typeface="楷体" panose="02010609060101010101" charset="-122"/>
                <a:cs typeface="楷体" panose="02010609060101010101" charset="-122"/>
                <a:sym typeface="+mn-ea"/>
              </a:rPr>
              <a:t>10</a:t>
            </a:r>
            <a:r>
              <a:rPr lang="zh-CN" altLang="en-US" sz="2000">
                <a:latin typeface="楷体" panose="02010609060101010101" charset="-122"/>
                <a:ea typeface="楷体" panose="02010609060101010101" charset="-122"/>
                <a:cs typeface="楷体" panose="02010609060101010101" charset="-122"/>
                <a:sym typeface="+mn-ea"/>
              </a:rPr>
              <a:t>分钟，其中申请人讲述商业计划书</a:t>
            </a:r>
            <a:r>
              <a:rPr lang="en-US" altLang="zh-CN" sz="2000">
                <a:latin typeface="楷体" panose="02010609060101010101" charset="-122"/>
                <a:ea typeface="楷体" panose="02010609060101010101" charset="-122"/>
                <a:cs typeface="楷体" panose="02010609060101010101" charset="-122"/>
                <a:sym typeface="+mn-ea"/>
              </a:rPr>
              <a:t>7</a:t>
            </a:r>
            <a:r>
              <a:rPr lang="zh-CN" altLang="en-US" sz="2000">
                <a:latin typeface="楷体" panose="02010609060101010101" charset="-122"/>
                <a:ea typeface="楷体" panose="02010609060101010101" charset="-122"/>
                <a:cs typeface="楷体" panose="02010609060101010101" charset="-122"/>
                <a:sym typeface="+mn-ea"/>
              </a:rPr>
              <a:t>分钟，问答环节</a:t>
            </a:r>
            <a:r>
              <a:rPr lang="en-US" altLang="zh-CN" sz="2000">
                <a:latin typeface="楷体" panose="02010609060101010101" charset="-122"/>
                <a:ea typeface="楷体" panose="02010609060101010101" charset="-122"/>
                <a:cs typeface="楷体" panose="02010609060101010101" charset="-122"/>
                <a:sym typeface="+mn-ea"/>
              </a:rPr>
              <a:t>3</a:t>
            </a:r>
            <a:r>
              <a:rPr lang="zh-CN" altLang="en-US" sz="2000">
                <a:latin typeface="楷体" panose="02010609060101010101" charset="-122"/>
                <a:ea typeface="楷体" panose="02010609060101010101" charset="-122"/>
                <a:cs typeface="楷体" panose="02010609060101010101" charset="-122"/>
                <a:sym typeface="+mn-ea"/>
              </a:rPr>
              <a:t>分钟</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2.</a:t>
            </a:r>
            <a:r>
              <a:rPr lang="zh-CN" altLang="en-US" sz="2000">
                <a:latin typeface="楷体" panose="02010609060101010101" charset="-122"/>
                <a:ea typeface="楷体" panose="02010609060101010101" charset="-122"/>
                <a:cs typeface="楷体" panose="02010609060101010101" charset="-122"/>
                <a:sym typeface="+mn-ea"/>
              </a:rPr>
              <a:t>团队能力及港籍人员情况（</a:t>
            </a:r>
            <a:r>
              <a:rPr lang="en-US" altLang="zh-CN" sz="2000">
                <a:latin typeface="楷体" panose="02010609060101010101" charset="-122"/>
                <a:ea typeface="楷体" panose="02010609060101010101" charset="-122"/>
                <a:cs typeface="楷体" panose="02010609060101010101" charset="-122"/>
                <a:sym typeface="+mn-ea"/>
              </a:rPr>
              <a:t>1-3P</a:t>
            </a:r>
            <a:r>
              <a:rPr lang="zh-CN" altLang="en-US" sz="2000">
                <a:latin typeface="楷体" panose="02010609060101010101" charset="-122"/>
                <a:ea typeface="楷体" panose="02010609060101010101" charset="-122"/>
                <a:cs typeface="楷体" panose="02010609060101010101" charset="-122"/>
                <a:sym typeface="+mn-ea"/>
              </a:rPr>
              <a:t>，含团队核心成员介绍，股东中香港永久居民情况，团队中香港居民情况，香港居民占比等，需与入驻申请表、员工社保缴纳情况一致，澳门、台湾及外籍人员可参照执行）</a:t>
            </a:r>
            <a:endParaRPr lang="en-US" altLang="zh-CN"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3.</a:t>
            </a:r>
            <a:r>
              <a:rPr lang="zh-CN" altLang="en-US" sz="2000">
                <a:latin typeface="楷体" panose="02010609060101010101" charset="-122"/>
                <a:ea typeface="楷体" panose="02010609060101010101" charset="-122"/>
                <a:cs typeface="楷体" panose="02010609060101010101" charset="-122"/>
                <a:sym typeface="+mn-ea"/>
              </a:rPr>
              <a:t>企业资质</a:t>
            </a:r>
            <a:r>
              <a:rPr lang="en-US" altLang="zh-CN" sz="2000">
                <a:latin typeface="楷体" panose="02010609060101010101" charset="-122"/>
                <a:ea typeface="楷体" panose="02010609060101010101" charset="-122"/>
                <a:cs typeface="楷体" panose="02010609060101010101" charset="-122"/>
                <a:sym typeface="+mn-ea"/>
              </a:rPr>
              <a:t>3-5P</a:t>
            </a:r>
            <a:r>
              <a:rPr lang="zh-CN" altLang="en-US" sz="2000">
                <a:latin typeface="楷体" panose="02010609060101010101" charset="-122"/>
                <a:ea typeface="楷体" panose="02010609060101010101" charset="-122"/>
                <a:cs typeface="楷体" panose="02010609060101010101" charset="-122"/>
                <a:sym typeface="+mn-ea"/>
              </a:rPr>
              <a:t>（要求详见加速期创新企业评分标准）</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4.产品及创新性</a:t>
            </a:r>
            <a:r>
              <a:rPr lang="en-US" altLang="zh-CN" sz="2000">
                <a:latin typeface="楷体" panose="02010609060101010101" charset="-122"/>
                <a:ea typeface="楷体" panose="02010609060101010101" charset="-122"/>
                <a:cs typeface="楷体" panose="02010609060101010101" charset="-122"/>
                <a:sym typeface="+mn-ea"/>
              </a:rPr>
              <a:t>3-5P</a:t>
            </a:r>
            <a:r>
              <a:rPr lang="zh-CN" altLang="en-US" sz="2000">
                <a:latin typeface="楷体" panose="02010609060101010101" charset="-122"/>
                <a:ea typeface="楷体" panose="02010609060101010101" charset="-122"/>
                <a:cs typeface="楷体" panose="02010609060101010101" charset="-122"/>
                <a:sym typeface="+mn-ea"/>
              </a:rPr>
              <a:t>（要求详见加速期创新企业评分标准）</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5.商业价值</a:t>
            </a:r>
            <a:r>
              <a:rPr lang="en-US" altLang="zh-CN" sz="2000">
                <a:latin typeface="楷体" panose="02010609060101010101" charset="-122"/>
                <a:ea typeface="楷体" panose="02010609060101010101" charset="-122"/>
                <a:cs typeface="楷体" panose="02010609060101010101" charset="-122"/>
                <a:sym typeface="+mn-ea"/>
              </a:rPr>
              <a:t>3-5P</a:t>
            </a:r>
            <a:r>
              <a:rPr lang="zh-CN" altLang="en-US" sz="2000">
                <a:latin typeface="楷体" panose="02010609060101010101" charset="-122"/>
                <a:ea typeface="楷体" panose="02010609060101010101" charset="-122"/>
                <a:cs typeface="楷体" panose="02010609060101010101" charset="-122"/>
                <a:sym typeface="+mn-ea"/>
              </a:rPr>
              <a:t>（要求详见加速期创新企业评分标准）</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6.财务情况3-5P</a:t>
            </a:r>
            <a:r>
              <a:rPr lang="zh-CN" altLang="en-US" sz="2000">
                <a:latin typeface="楷体" panose="02010609060101010101" charset="-122"/>
                <a:ea typeface="楷体" panose="02010609060101010101" charset="-122"/>
                <a:cs typeface="楷体" panose="02010609060101010101" charset="-122"/>
                <a:sym typeface="+mn-ea"/>
              </a:rPr>
              <a:t>（要求详见加速期创新企业评分标准，需与审计报告一致（若有）</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7.</a:t>
            </a:r>
            <a:r>
              <a:rPr lang="zh-CN" altLang="en-US" sz="2000">
                <a:latin typeface="楷体" panose="02010609060101010101" charset="-122"/>
                <a:ea typeface="楷体" panose="02010609060101010101" charset="-122"/>
                <a:cs typeface="楷体" panose="02010609060101010101" charset="-122"/>
                <a:sym typeface="+mn-ea"/>
              </a:rPr>
              <a:t>其他亮点</a:t>
            </a:r>
            <a:r>
              <a:rPr lang="en-US" altLang="zh-CN" sz="2000">
                <a:latin typeface="楷体" panose="02010609060101010101" charset="-122"/>
                <a:ea typeface="楷体" panose="02010609060101010101" charset="-122"/>
                <a:cs typeface="楷体" panose="02010609060101010101" charset="-122"/>
                <a:sym typeface="+mn-ea"/>
              </a:rPr>
              <a:t>1-2P</a:t>
            </a:r>
            <a:r>
              <a:rPr lang="zh-CN" altLang="en-US" sz="2000">
                <a:latin typeface="楷体" panose="02010609060101010101" charset="-122"/>
                <a:ea typeface="楷体" panose="02010609060101010101" charset="-122"/>
                <a:cs typeface="楷体" panose="02010609060101010101" charset="-122"/>
                <a:sym typeface="+mn-ea"/>
              </a:rPr>
              <a:t>（若有）</a:t>
            </a:r>
            <a:endParaRPr lang="en-US" altLang="zh-CN" sz="2000">
              <a:latin typeface="楷体" panose="02010609060101010101" charset="-122"/>
              <a:ea typeface="楷体" panose="02010609060101010101" charset="-122"/>
              <a:cs typeface="楷体" panose="02010609060101010101" charset="-122"/>
              <a:sym typeface="+mn-ea"/>
            </a:endParaRPr>
          </a:p>
          <a:p>
            <a:endParaRPr lang="en-US" altLang="zh-CN" sz="200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灯片编号占位符 1"/>
          <p:cNvSpPr>
            <a:spLocks noGrp="1"/>
          </p:cNvSpPr>
          <p:nvPr>
            <p:custDataLst>
              <p:tags r:id="rId1"/>
            </p:custDataLst>
          </p:nvPr>
        </p:nvSpPr>
        <p:spPr>
          <a:xfrm>
            <a:off x="10725150" y="6356350"/>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8" name="直接连接符 7"/>
          <p:cNvCxnSpPr/>
          <p:nvPr>
            <p:custDataLst>
              <p:tags r:id="rId2"/>
            </p:custDataLst>
          </p:nvPr>
        </p:nvCxnSpPr>
        <p:spPr>
          <a:xfrm>
            <a:off x="1804086" y="949986"/>
            <a:ext cx="9951147" cy="0"/>
          </a:xfrm>
          <a:prstGeom prst="line">
            <a:avLst/>
          </a:prstGeom>
          <a:ln w="6350">
            <a:solidFill>
              <a:srgbClr val="595757"/>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600" y="6612846"/>
            <a:ext cx="12193200" cy="245154"/>
          </a:xfrm>
          <a:prstGeom prst="rect">
            <a:avLst/>
          </a:prstGeom>
        </p:spPr>
      </p:pic>
      <p:sp>
        <p:nvSpPr>
          <p:cNvPr id="7" name="灯片编号占位符 1"/>
          <p:cNvSpPr>
            <a:spLocks noGrp="1"/>
          </p:cNvSpPr>
          <p:nvPr>
            <p:custDataLst>
              <p:tags r:id="rId5"/>
            </p:custDataLst>
          </p:nvPr>
        </p:nvSpPr>
        <p:spPr>
          <a:xfrm>
            <a:off x="10897870" y="6247765"/>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5CE74E-AB26-4998-AD42-012C4C1AD076}" type="slidenum">
              <a:rPr lang="zh-CN" altLang="en-US" smtClean="0"/>
            </a:fld>
            <a:endParaRPr lang="zh-CN" altLang="en-US"/>
          </a:p>
        </p:txBody>
      </p:sp>
      <p:sp>
        <p:nvSpPr>
          <p:cNvPr id="3" name="文本框 2"/>
          <p:cNvSpPr txBox="1"/>
          <p:nvPr/>
        </p:nvSpPr>
        <p:spPr>
          <a:xfrm>
            <a:off x="848360" y="1003300"/>
            <a:ext cx="10975340" cy="5262245"/>
          </a:xfrm>
          <a:prstGeom prst="rect">
            <a:avLst/>
          </a:prstGeom>
          <a:noFill/>
        </p:spPr>
        <p:txBody>
          <a:bodyPr wrap="square" rtlCol="0">
            <a:spAutoFit/>
          </a:bodyPr>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其他说明：</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（一）“专业投资机构”，是指在中国证券投资基金业协会登记备案的投资机构、持牌金融机构、政府投资引导基金、境外投资机构。</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（二）“香港特区政府部门、法定机构、公营机构、高校等资助（投资）”，是指：</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1.香港特别行政区政府部门、法定机构、公营机构资助（投资）；</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2.香港特别行政区政府大学教育资助委员会资助的专上学院资助（投资）；</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3.澳门特别行政区政府、法定机构、公营机构、高校等资助（投资）参照执行。</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（三）获得专业投资机构股权投资和香港特区政府部门、法定机构、公营机构、高校等的资助（投资），包括申请主体自身或者股东获得。</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（四）“粤港澳大湾区创新创业大赛”，是指香港城市大学HK Tech 300全国创新创业千万大赛、香港科技大学港科大百万奖金国际创业大赛等香港高校创新创业赛事；香港数码港大湾区青年创业计划；前海粤港澳台青年创新创业大赛等粤港澳大湾区政府部门、法定机构、公营机构、高校举办的创新创业赛事。</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endParaRPr lang="zh-CN" altLang="en-US" sz="2000">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灯片编号占位符 1"/>
          <p:cNvSpPr>
            <a:spLocks noGrp="1"/>
          </p:cNvSpPr>
          <p:nvPr>
            <p:custDataLst>
              <p:tags r:id="rId1"/>
            </p:custDataLst>
          </p:nvPr>
        </p:nvSpPr>
        <p:spPr>
          <a:xfrm>
            <a:off x="10725150" y="6356350"/>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8" name="直接连接符 7"/>
          <p:cNvCxnSpPr/>
          <p:nvPr>
            <p:custDataLst>
              <p:tags r:id="rId2"/>
            </p:custDataLst>
          </p:nvPr>
        </p:nvCxnSpPr>
        <p:spPr>
          <a:xfrm>
            <a:off x="1804086" y="949986"/>
            <a:ext cx="9951147" cy="0"/>
          </a:xfrm>
          <a:prstGeom prst="line">
            <a:avLst/>
          </a:prstGeom>
          <a:ln w="6350">
            <a:solidFill>
              <a:srgbClr val="595757"/>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600" y="6612846"/>
            <a:ext cx="12193200" cy="245154"/>
          </a:xfrm>
          <a:prstGeom prst="rect">
            <a:avLst/>
          </a:prstGeom>
        </p:spPr>
      </p:pic>
      <p:sp>
        <p:nvSpPr>
          <p:cNvPr id="7" name="灯片编号占位符 1"/>
          <p:cNvSpPr>
            <a:spLocks noGrp="1"/>
          </p:cNvSpPr>
          <p:nvPr>
            <p:custDataLst>
              <p:tags r:id="rId5"/>
            </p:custDataLst>
          </p:nvPr>
        </p:nvSpPr>
        <p:spPr>
          <a:xfrm>
            <a:off x="10897870" y="6247765"/>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5CE74E-AB26-4998-AD42-012C4C1AD076}" type="slidenum">
              <a:rPr lang="zh-CN" altLang="en-US" smtClean="0"/>
            </a:fld>
            <a:endParaRPr lang="zh-CN" altLang="en-US"/>
          </a:p>
        </p:txBody>
      </p:sp>
      <p:sp>
        <p:nvSpPr>
          <p:cNvPr id="3" name="文本框 2"/>
          <p:cNvSpPr txBox="1"/>
          <p:nvPr/>
        </p:nvSpPr>
        <p:spPr>
          <a:xfrm>
            <a:off x="848360" y="1003300"/>
            <a:ext cx="10975340" cy="3415030"/>
          </a:xfrm>
          <a:prstGeom prst="rect">
            <a:avLst/>
          </a:prstGeom>
          <a:noFill/>
        </p:spPr>
        <p:txBody>
          <a:bodyPr wrap="square" rtlCol="0">
            <a:spAutoFit/>
          </a:bodyPr>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其他说明：</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五）“香港居民合计持股”，是指香港居民合计持有遴选企业所要求登记股权或者股份比例。股东为企业的，香港居民在企业中持有的登记股权或者股份经穿透折算后，与直接持股的自然人股东（如有）合计达到遴选企业所要求登记股权或者股份比例。</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（六）“香港居民”，是指香港地区永久性居民和非永久性居民。</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（七）“办公空间面积”，是指入驻企业实际使用的建筑面积（不包含公摊部分）。</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（八）澳门特别行政区居民、台湾地区居民及外国人，参照本办法有关规定执行。</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（九）前海产发集团可结合上级单位有关意见对本公告内容进行调整或补充，最终解释权归前海产发集团所有。</a:t>
            </a:r>
            <a:endParaRPr lang="zh-CN" altLang="en-US" sz="2000">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ISPRING_PRESENTATION_TITLE" val="PowerPoint 演示文稿"/>
  <p:tag name="ISPRING_SCORM_RATE_SLIDES" val="0"/>
  <p:tag name="ISPRING_SCORM_RATE_QUIZZES" val="0"/>
  <p:tag name="ISPRING_SCORM_PASSING_SCORE" val="0.000000"/>
  <p:tag name="ISPRING_ULTRA_SCORM_COURSE_ID" val="E8B6CC04-537C-470D-B004-4B0C77A20DDE"/>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D:\ppt\第九批\493280"/>
  <p:tag name="ISPRING_FIRST_PUBLISH" val="1"/>
  <p:tag name="KSO_WPP_MARK_KEY" val="570e007a-f9e3-485e-b439-7f50d43464b9"/>
  <p:tag name="COMMONDATA" val="eyJoZGlkIjoiZWU1ODkzMmMzNGJiOGUzZDM0ZGQ2Y2ZjNWFmMDI2OTcifQ=="/>
  <p:tag name="commondata" val="eyJoZGlkIjoiMTY3NTU4MTBmMDgzOWQyZWFhNWYxN2EzNTVlYmFhOWQ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包图主题2">
  <a:themeElements>
    <a:clrScheme name="自定义 328">
      <a:dk1>
        <a:srgbClr val="000000"/>
      </a:dk1>
      <a:lt1>
        <a:srgbClr val="FFFFFF"/>
      </a:lt1>
      <a:dk2>
        <a:srgbClr val="778495"/>
      </a:dk2>
      <a:lt2>
        <a:srgbClr val="F0F0F0"/>
      </a:lt2>
      <a:accent1>
        <a:srgbClr val="DE5000"/>
      </a:accent1>
      <a:accent2>
        <a:srgbClr val="595959"/>
      </a:accent2>
      <a:accent3>
        <a:srgbClr val="DE5000"/>
      </a:accent3>
      <a:accent4>
        <a:srgbClr val="595959"/>
      </a:accent4>
      <a:accent5>
        <a:srgbClr val="DE5000"/>
      </a:accent5>
      <a:accent6>
        <a:srgbClr val="595959"/>
      </a:accent6>
      <a:hlink>
        <a:srgbClr val="DE5000"/>
      </a:hlink>
      <a:folHlink>
        <a:srgbClr val="BFBFBF"/>
      </a:folHlink>
    </a:clrScheme>
    <a:fontScheme name="deuoikz0">
      <a:majorFont>
        <a:latin typeface="字魂59号-创粗黑"/>
        <a:ea typeface="字魂59号-创粗黑"/>
        <a:cs typeface=""/>
      </a:majorFont>
      <a:minorFont>
        <a:latin typeface="字魂59号-创粗黑"/>
        <a:ea typeface="字魂59号-创粗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0</TotalTime>
  <Words>1276</Words>
  <Application>WPS 演示</Application>
  <PresentationFormat>宽屏</PresentationFormat>
  <Paragraphs>48</Paragraphs>
  <Slides>5</Slides>
  <Notes>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字魂59号-创粗黑</vt:lpstr>
      <vt:lpstr>黑体</vt:lpstr>
      <vt:lpstr>微软雅黑</vt:lpstr>
      <vt:lpstr>楷体</vt:lpstr>
      <vt:lpstr>Arial Unicode MS</vt:lpstr>
      <vt:lpstr>包图主题2</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WIN7</dc:creator>
  <cp:lastModifiedBy>夏浩乘</cp:lastModifiedBy>
  <cp:revision>1138</cp:revision>
  <cp:lastPrinted>2023-05-06T01:10:00Z</cp:lastPrinted>
  <dcterms:created xsi:type="dcterms:W3CDTF">2017-08-18T03:02:00Z</dcterms:created>
  <dcterms:modified xsi:type="dcterms:W3CDTF">2025-01-14T06:49:14Z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232970EA6CDD4A2988D193D3D62A7A1F_13</vt:lpwstr>
  </property>
</Properties>
</file>